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84" r:id="rId3"/>
    <p:sldId id="304" r:id="rId4"/>
    <p:sldId id="283" r:id="rId5"/>
    <p:sldId id="282" r:id="rId6"/>
    <p:sldId id="285" r:id="rId7"/>
    <p:sldId id="305" r:id="rId8"/>
    <p:sldId id="286" r:id="rId9"/>
    <p:sldId id="287" r:id="rId10"/>
    <p:sldId id="288" r:id="rId11"/>
    <p:sldId id="289" r:id="rId12"/>
    <p:sldId id="306" r:id="rId13"/>
    <p:sldId id="290" r:id="rId14"/>
    <p:sldId id="307" r:id="rId15"/>
    <p:sldId id="291" r:id="rId16"/>
    <p:sldId id="292" r:id="rId17"/>
    <p:sldId id="293" r:id="rId18"/>
    <p:sldId id="294" r:id="rId19"/>
    <p:sldId id="308" r:id="rId20"/>
    <p:sldId id="295" r:id="rId21"/>
    <p:sldId id="296" r:id="rId22"/>
    <p:sldId id="297" r:id="rId23"/>
    <p:sldId id="309" r:id="rId24"/>
    <p:sldId id="298" r:id="rId25"/>
    <p:sldId id="310" r:id="rId26"/>
    <p:sldId id="301" r:id="rId27"/>
    <p:sldId id="303" r:id="rId28"/>
    <p:sldId id="311" r:id="rId29"/>
    <p:sldId id="302" r:id="rId30"/>
    <p:sldId id="300" r:id="rId31"/>
  </p:sldIdLst>
  <p:sldSz cx="9144000" cy="6858000" type="screen4x3"/>
  <p:notesSz cx="6980238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943"/>
    <a:srgbClr val="FF7005"/>
    <a:srgbClr val="FF87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FDE5-4E0A-43C4-B56F-F9E5B43C6A29}" type="datetimeFigureOut">
              <a:rPr lang="en-US" smtClean="0"/>
              <a:pPr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70DD-AF5C-419E-93FB-6332F8ABB7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FDE5-4E0A-43C4-B56F-F9E5B43C6A29}" type="datetimeFigureOut">
              <a:rPr lang="en-US" smtClean="0"/>
              <a:pPr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70DD-AF5C-419E-93FB-6332F8ABB7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FDE5-4E0A-43C4-B56F-F9E5B43C6A29}" type="datetimeFigureOut">
              <a:rPr lang="en-US" smtClean="0"/>
              <a:pPr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70DD-AF5C-419E-93FB-6332F8ABB7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FDE5-4E0A-43C4-B56F-F9E5B43C6A29}" type="datetimeFigureOut">
              <a:rPr lang="en-US" smtClean="0"/>
              <a:pPr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70DD-AF5C-419E-93FB-6332F8ABB7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FDE5-4E0A-43C4-B56F-F9E5B43C6A29}" type="datetimeFigureOut">
              <a:rPr lang="en-US" smtClean="0"/>
              <a:pPr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70DD-AF5C-419E-93FB-6332F8ABB7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FDE5-4E0A-43C4-B56F-F9E5B43C6A29}" type="datetimeFigureOut">
              <a:rPr lang="en-US" smtClean="0"/>
              <a:pPr/>
              <a:t>11/21/2014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70DD-AF5C-419E-93FB-6332F8ABB7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FDE5-4E0A-43C4-B56F-F9E5B43C6A29}" type="datetimeFigureOut">
              <a:rPr lang="en-US" smtClean="0"/>
              <a:pPr/>
              <a:t>11/21/2014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70DD-AF5C-419E-93FB-6332F8ABB7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FDE5-4E0A-43C4-B56F-F9E5B43C6A29}" type="datetimeFigureOut">
              <a:rPr lang="en-US" smtClean="0"/>
              <a:pPr/>
              <a:t>11/21/2014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70DD-AF5C-419E-93FB-6332F8ABB7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FDE5-4E0A-43C4-B56F-F9E5B43C6A29}" type="datetimeFigureOut">
              <a:rPr lang="en-US" smtClean="0"/>
              <a:pPr/>
              <a:t>11/21/2014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70DD-AF5C-419E-93FB-6332F8ABB7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FDE5-4E0A-43C4-B56F-F9E5B43C6A29}" type="datetimeFigureOut">
              <a:rPr lang="en-US" smtClean="0"/>
              <a:pPr/>
              <a:t>11/21/2014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70DD-AF5C-419E-93FB-6332F8ABB7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FDE5-4E0A-43C4-B56F-F9E5B43C6A29}" type="datetimeFigureOut">
              <a:rPr lang="en-US" smtClean="0"/>
              <a:pPr/>
              <a:t>11/21/2014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70DD-AF5C-419E-93FB-6332F8ABB7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8FDE5-4E0A-43C4-B56F-F9E5B43C6A29}" type="datetimeFigureOut">
              <a:rPr lang="en-US" smtClean="0"/>
              <a:pPr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070DD-AF5C-419E-93FB-6332F8ABB7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3276600"/>
            <a:ext cx="9144000" cy="1162050"/>
          </a:xfrm>
        </p:spPr>
        <p:txBody>
          <a:bodyPr/>
          <a:lstStyle/>
          <a:p>
            <a:r>
              <a:rPr lang="en-US" dirty="0" smtClean="0"/>
              <a:t>SAFETY DURING THE HOLIDAYS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4648200"/>
            <a:ext cx="9144000" cy="1219200"/>
          </a:xfrm>
        </p:spPr>
        <p:txBody>
          <a:bodyPr/>
          <a:lstStyle/>
          <a:p>
            <a:r>
              <a:rPr lang="en-US" dirty="0" smtClean="0"/>
              <a:t>Presented by Richard A. Baird</a:t>
            </a:r>
          </a:p>
          <a:p>
            <a:r>
              <a:rPr lang="en-US" dirty="0" smtClean="0"/>
              <a:t>The Public Safety Department  and University Police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259915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golian Baiti" pitchFamily="66" charset="0"/>
                <a:cs typeface="Mongolian Baiti" pitchFamily="66" charset="0"/>
              </a:rPr>
              <a:t>William</a:t>
            </a:r>
          </a:p>
          <a:p>
            <a:pPr lvl="0" algn="ctr"/>
            <a:r>
              <a:rPr lang="en-US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golian Baiti" pitchFamily="66" charset="0"/>
                <a:cs typeface="Mongolian Baiti" pitchFamily="66" charset="0"/>
              </a:rPr>
              <a:t>Paterson</a:t>
            </a:r>
          </a:p>
          <a:p>
            <a:pPr lvl="0" algn="ctr"/>
            <a:r>
              <a:rPr lang="en-US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golian Baiti" pitchFamily="66" charset="0"/>
                <a:cs typeface="Mongolian Baiti" pitchFamily="66" charset="0"/>
              </a:rPr>
              <a:t>University</a:t>
            </a:r>
            <a:endParaRPr lang="en-US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golian Baiti" pitchFamily="66" charset="0"/>
              <a:cs typeface="Mongolian Baiti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Keep a secure hold on your purse, handbag and parcels.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Try not to put them down or on top of the car in order to open the door.</a:t>
            </a:r>
          </a:p>
          <a:p>
            <a:r>
              <a:rPr lang="en-US" dirty="0" smtClean="0"/>
              <a:t>When approaching and leaving your vehicle be aware of your surroundings.</a:t>
            </a:r>
          </a:p>
          <a:p>
            <a:r>
              <a:rPr lang="en-US" dirty="0" smtClean="0"/>
              <a:t>Do not approach your car alone if there are suspicious people in the area.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Ask mall or store security for an escort before leaving your shopping location.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15818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Driving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 the interior of you car before “hopping in”.   </a:t>
            </a:r>
          </a:p>
          <a:p>
            <a:r>
              <a:rPr lang="en-US" dirty="0" smtClean="0"/>
              <a:t>Biggest threat of holiday season is motor vehicle crashes.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Impairment, texting, speeding and being distracted in other ways greatly increase the likelihood of a motor vehicle crash.</a:t>
            </a:r>
          </a:p>
          <a:p>
            <a:r>
              <a:rPr lang="en-US" dirty="0" smtClean="0"/>
              <a:t>Stay alert, be aware of other moving vehicles.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35025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97" y="1600200"/>
            <a:ext cx="8051806" cy="4525963"/>
          </a:xfrm>
        </p:spPr>
      </p:pic>
    </p:spTree>
    <p:extLst>
      <p:ext uri="{BB962C8B-B14F-4D97-AF65-F5344CB8AC3E}">
        <p14:creationId xmlns:p14="http://schemas.microsoft.com/office/powerpoint/2010/main" val="62055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use an ATM, choose one that is located inside a mall or well lit location.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Be aware of bushes and blind spots.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Withdraw only the amount of cash you need.</a:t>
            </a:r>
          </a:p>
          <a:p>
            <a:r>
              <a:rPr lang="en-US" dirty="0" smtClean="0"/>
              <a:t>Protect your pin number by shielding the ATM keypad from anyone who is standing near you.</a:t>
            </a:r>
          </a:p>
          <a:p>
            <a:r>
              <a:rPr lang="en-US" dirty="0" smtClean="0"/>
              <a:t>Do not throw your ATM receipt away at the ATM location.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25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Shopping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625" y="1600200"/>
            <a:ext cx="5678749" cy="4525963"/>
          </a:xfrm>
        </p:spPr>
      </p:pic>
    </p:spTree>
    <p:extLst>
      <p:ext uri="{BB962C8B-B14F-4D97-AF65-F5344CB8AC3E}">
        <p14:creationId xmlns:p14="http://schemas.microsoft.com/office/powerpoint/2010/main" val="35634809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Shop during daylight hours whenever possible.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If you must shop at night, go with a friend or family member.</a:t>
            </a:r>
          </a:p>
          <a:p>
            <a:r>
              <a:rPr lang="en-US" dirty="0" smtClean="0"/>
              <a:t>Dress casually and comfortably.</a:t>
            </a:r>
          </a:p>
          <a:p>
            <a:r>
              <a:rPr lang="en-US" dirty="0" smtClean="0"/>
              <a:t>Avoid wearing expensive jewelry.</a:t>
            </a:r>
          </a:p>
          <a:p>
            <a:r>
              <a:rPr lang="en-US" dirty="0" smtClean="0"/>
              <a:t>Do not carry a purse or wallet, if possible.</a:t>
            </a:r>
          </a:p>
          <a:p>
            <a:r>
              <a:rPr lang="en-US" dirty="0" smtClean="0"/>
              <a:t>Keep cash in your front pocket.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4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Always carry your drivers license or ID card along with necessary cash, checks, and/or a credit card you expect to use.</a:t>
            </a:r>
          </a:p>
          <a:p>
            <a:r>
              <a:rPr lang="en-US" dirty="0" smtClean="0"/>
              <a:t>Stay alert to your surroundings.</a:t>
            </a:r>
          </a:p>
          <a:p>
            <a:r>
              <a:rPr lang="en-US" dirty="0" smtClean="0"/>
              <a:t>Avoid carrying large amounts of cash.</a:t>
            </a:r>
          </a:p>
          <a:p>
            <a:r>
              <a:rPr lang="en-US" dirty="0" smtClean="0"/>
              <a:t>Pay for purchases with a check or credit card when possible.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26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Notify the credit card issuer immediately if your credit card is lost, stolen or misused.</a:t>
            </a:r>
          </a:p>
          <a:p>
            <a:r>
              <a:rPr lang="en-US" dirty="0" smtClean="0"/>
              <a:t>Keep a record of your credit card numbers in a safe place at home.</a:t>
            </a:r>
          </a:p>
          <a:p>
            <a:r>
              <a:rPr lang="en-US" dirty="0" smtClean="0"/>
              <a:t>Be extra careful if you do carry a wallet or purse.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They are prime targets of criminals in crowded shopping areas, transportation terminals, bus stops, on buses and other rapid transit.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52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Avoid overloading yourself with packages.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It is important to have clear visibility and freedom of motion to avoid mishaps.</a:t>
            </a:r>
          </a:p>
          <a:p>
            <a:r>
              <a:rPr lang="en-US" dirty="0" smtClean="0"/>
              <a:t>Beware of strangers approaching you for any reason.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At this time of year, con artists may try various methods of distracting you with the intention of taking your money or belongings.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82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Children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287" y="1733550"/>
            <a:ext cx="5305425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22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Vision Statement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holiday season is always a special time of year.  It is also a time when busy people become careless and vulnerable to theft and other crimes.  </a:t>
            </a:r>
            <a:r>
              <a:rPr lang="en-US" dirty="0" smtClean="0">
                <a:solidFill>
                  <a:srgbClr val="FF0000"/>
                </a:solidFill>
              </a:rPr>
              <a:t>We can never be too careful, too prepared or too aware. </a:t>
            </a:r>
            <a:r>
              <a:rPr lang="en-US" dirty="0" smtClean="0"/>
              <a:t> On behalf of the WPU Police Department, I ask you to please share this information with family, friends and neighbors.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2713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possible leave small children at home with a trusted person.</a:t>
            </a:r>
          </a:p>
          <a:p>
            <a:r>
              <a:rPr lang="en-US" dirty="0" smtClean="0"/>
              <a:t>Teach your children to go to an identifiable  store clerk, if possible, and ask for help if you become separated.</a:t>
            </a:r>
          </a:p>
          <a:p>
            <a:r>
              <a:rPr lang="en-US" dirty="0" smtClean="0"/>
              <a:t>Teach your children to stay close to you at all times.</a:t>
            </a:r>
          </a:p>
          <a:p>
            <a:r>
              <a:rPr lang="en-US" dirty="0" smtClean="0"/>
              <a:t>Teach your children to trust Police Officers.  </a:t>
            </a:r>
          </a:p>
        </p:txBody>
      </p:sp>
    </p:spTree>
    <p:extLst>
      <p:ext uri="{BB962C8B-B14F-4D97-AF65-F5344CB8AC3E}">
        <p14:creationId xmlns:p14="http://schemas.microsoft.com/office/powerpoint/2010/main" val="93342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Never allow children to make </a:t>
            </a:r>
            <a:r>
              <a:rPr lang="en-US" dirty="0" smtClean="0"/>
              <a:t>unaccompanied trips to the restroom.</a:t>
            </a:r>
          </a:p>
          <a:p>
            <a:r>
              <a:rPr lang="en-US" dirty="0" smtClean="0"/>
              <a:t>Children should not be allowed to go to the car alone and they should never be left alone in the car.</a:t>
            </a:r>
          </a:p>
          <a:p>
            <a:r>
              <a:rPr lang="en-US" dirty="0" smtClean="0"/>
              <a:t>Teach children their full name, address and telephone number to give police officers or mall security.  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51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Teach children to immediately inform you if a stranger is bothering them!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5341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Strangers At Your Door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320" y="1600200"/>
            <a:ext cx="5857360" cy="4525963"/>
          </a:xfrm>
        </p:spPr>
      </p:pic>
    </p:spTree>
    <p:extLst>
      <p:ext uri="{BB962C8B-B14F-4D97-AF65-F5344CB8AC3E}">
        <p14:creationId xmlns:p14="http://schemas.microsoft.com/office/powerpoint/2010/main" val="31114141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Strangers at Your Door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 aware that criminals sometimes pose as couriers delivering gifts.</a:t>
            </a:r>
          </a:p>
          <a:p>
            <a:r>
              <a:rPr lang="en-US" dirty="0" smtClean="0"/>
              <a:t>It is not uncommon for criminals to take advantage of the generosity of people during the holiday season by soliciting donations door to door for charitable causes although no charity is involved.</a:t>
            </a:r>
          </a:p>
          <a:p>
            <a:r>
              <a:rPr lang="en-US" dirty="0" smtClean="0"/>
              <a:t>Donate to a recognized charitable organization.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54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Shopping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76400"/>
            <a:ext cx="8839198" cy="4419599"/>
          </a:xfrm>
        </p:spPr>
      </p:pic>
    </p:spTree>
    <p:extLst>
      <p:ext uri="{BB962C8B-B14F-4D97-AF65-F5344CB8AC3E}">
        <p14:creationId xmlns:p14="http://schemas.microsoft.com/office/powerpoint/2010/main" val="12066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Shopping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Online Shopping </a:t>
            </a:r>
            <a:r>
              <a:rPr lang="en-US" dirty="0"/>
              <a:t>D</a:t>
            </a:r>
            <a:r>
              <a:rPr lang="en-US" dirty="0" smtClean="0"/>
              <a:t>angers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Identity Theft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Credit </a:t>
            </a:r>
            <a:r>
              <a:rPr lang="en-US" dirty="0"/>
              <a:t>C</a:t>
            </a:r>
            <a:r>
              <a:rPr lang="en-US" dirty="0" smtClean="0"/>
              <a:t>ard Fraud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Theft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Counterfeit Goods</a:t>
            </a:r>
          </a:p>
          <a:p>
            <a:r>
              <a:rPr lang="en-US" dirty="0" smtClean="0"/>
              <a:t>These crimes are still more prevalent in the “real” world, but trends are shifting.</a:t>
            </a:r>
          </a:p>
          <a:p>
            <a:r>
              <a:rPr lang="en-US" dirty="0" smtClean="0"/>
              <a:t>Think before you click.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58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Shopping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b="1" dirty="0"/>
              <a:t>Choose Credit Over </a:t>
            </a:r>
            <a:r>
              <a:rPr lang="en-US" b="1" dirty="0" smtClean="0"/>
              <a:t>Debit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Credit cards have much better fraud protection.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Disposable credit cards are even better.</a:t>
            </a:r>
          </a:p>
          <a:p>
            <a:r>
              <a:rPr lang="en-US" b="1" dirty="0"/>
              <a:t>Verify Website </a:t>
            </a:r>
            <a:r>
              <a:rPr lang="en-US" b="1" dirty="0" smtClean="0"/>
              <a:t>Security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Some online web sites don’t offer secure shopping</a:t>
            </a:r>
            <a:r>
              <a:rPr lang="en-US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Limit </a:t>
            </a:r>
            <a:r>
              <a:rPr lang="en-US" dirty="0"/>
              <a:t>yourself to secure </a:t>
            </a:r>
            <a:r>
              <a:rPr lang="en-US" dirty="0" smtClean="0"/>
              <a:t>sites. </a:t>
            </a:r>
          </a:p>
          <a:p>
            <a:pPr lvl="2"/>
            <a:r>
              <a:rPr lang="en-US" sz="2000" dirty="0" smtClean="0"/>
              <a:t>Look for Https:// instead of Http://</a:t>
            </a:r>
          </a:p>
          <a:p>
            <a:pPr lvl="2"/>
            <a:r>
              <a:rPr lang="en-US" sz="2000" dirty="0" smtClean="0"/>
              <a:t>Secure sites will also have a small lock in the lower right corner of the screen.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endParaRPr lang="en-US" sz="24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59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Shopping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Don’t Shop Publically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Don’t use a shared or public computer to shop online.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Don’t use open or shared networks when shopping online. </a:t>
            </a:r>
          </a:p>
          <a:p>
            <a:r>
              <a:rPr lang="en-US" b="1" dirty="0"/>
              <a:t>Don’t Store Information Elsewhere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One click shopping is </a:t>
            </a:r>
            <a:r>
              <a:rPr lang="en-US" sz="2400" dirty="0" smtClean="0"/>
              <a:t>faster, but </a:t>
            </a:r>
            <a:r>
              <a:rPr lang="en-US" sz="2400" dirty="0"/>
              <a:t>the risk is greater.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Data breaches are becoming more and more common. </a:t>
            </a:r>
          </a:p>
          <a:p>
            <a:r>
              <a:rPr lang="en-US" b="1" dirty="0"/>
              <a:t>Shop </a:t>
            </a:r>
            <a:r>
              <a:rPr lang="en-US" b="1" dirty="0" smtClean="0"/>
              <a:t>At Trusted Websites </a:t>
            </a:r>
            <a:endParaRPr lang="en-US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If it appears to be too good to be true, it usually is! 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8342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S.C.A.M.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(S)</a:t>
            </a:r>
            <a:r>
              <a:rPr lang="en-US" b="1" dirty="0" err="1" smtClean="0"/>
              <a:t>tingy</a:t>
            </a:r>
            <a:r>
              <a:rPr lang="en-US" dirty="0" smtClean="0"/>
              <a:t>:  Be stingy </a:t>
            </a:r>
            <a:r>
              <a:rPr lang="en-US" dirty="0"/>
              <a:t>about giving out your personal information to others unless you have a reason to trust them, regardless of where you are. </a:t>
            </a:r>
            <a:endParaRPr lang="en-US" dirty="0" smtClean="0"/>
          </a:p>
          <a:p>
            <a:r>
              <a:rPr lang="en-US" b="1" dirty="0" smtClean="0"/>
              <a:t>(C)heck</a:t>
            </a:r>
            <a:r>
              <a:rPr lang="en-US" dirty="0" smtClean="0"/>
              <a:t>:  Check </a:t>
            </a:r>
            <a:r>
              <a:rPr lang="en-US" dirty="0"/>
              <a:t>your financial information regularly, and look for what should be there and what shouldn’t. </a:t>
            </a:r>
            <a:endParaRPr lang="en-US" dirty="0" smtClean="0"/>
          </a:p>
          <a:p>
            <a:r>
              <a:rPr lang="en-US" b="1" dirty="0" smtClean="0"/>
              <a:t>(A)</a:t>
            </a:r>
            <a:r>
              <a:rPr lang="en-US" b="1" dirty="0" err="1" smtClean="0"/>
              <a:t>sk</a:t>
            </a:r>
            <a:r>
              <a:rPr lang="en-US" dirty="0" smtClean="0"/>
              <a:t>:  Ask </a:t>
            </a:r>
            <a:r>
              <a:rPr lang="en-US" dirty="0"/>
              <a:t>periodically for a copy of your credit report. </a:t>
            </a:r>
            <a:endParaRPr lang="en-US" dirty="0" smtClean="0"/>
          </a:p>
          <a:p>
            <a:r>
              <a:rPr lang="en-US" b="1" dirty="0" smtClean="0"/>
              <a:t>(M)</a:t>
            </a:r>
            <a:r>
              <a:rPr lang="en-US" b="1" dirty="0" err="1" smtClean="0"/>
              <a:t>aintain</a:t>
            </a:r>
            <a:r>
              <a:rPr lang="en-US" dirty="0" smtClean="0"/>
              <a:t>:  Maintain </a:t>
            </a:r>
            <a:r>
              <a:rPr lang="en-US" dirty="0"/>
              <a:t>careful records of your banking and financial accounts.</a:t>
            </a:r>
          </a:p>
        </p:txBody>
      </p:sp>
    </p:spTree>
    <p:extLst>
      <p:ext uri="{BB962C8B-B14F-4D97-AF65-F5344CB8AC3E}">
        <p14:creationId xmlns:p14="http://schemas.microsoft.com/office/powerpoint/2010/main" val="212758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795" y="1600200"/>
            <a:ext cx="688240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54621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533400"/>
            <a:ext cx="5486400" cy="4191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solidFill>
                  <a:srgbClr val="FF0000"/>
                </a:solidFill>
              </a:rPr>
              <a:t>STAY ALERT!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80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At Home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Lock your doors and windows, even if your only leaving for a few minutes.</a:t>
            </a:r>
          </a:p>
          <a:p>
            <a:r>
              <a:rPr lang="en-US" dirty="0" smtClean="0"/>
              <a:t>When leaving for an extended period of time, have a neighbor or a family member pick up your mail and newspapers.</a:t>
            </a:r>
          </a:p>
          <a:p>
            <a:r>
              <a:rPr lang="en-US" dirty="0" smtClean="0"/>
              <a:t>Indoor and outdoor lights should be on an automatic  timer.</a:t>
            </a:r>
          </a:p>
          <a:p>
            <a:r>
              <a:rPr lang="en-US" dirty="0" smtClean="0"/>
              <a:t>Leave a radio or television on so the house looks and sounds occupied.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12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At Home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displays of holiday gifts should not be visible through the windows and doors.</a:t>
            </a:r>
          </a:p>
          <a:p>
            <a:r>
              <a:rPr lang="en-US" dirty="0" smtClean="0"/>
              <a:t>When setting up Christmas or other holiday displays, make sure doors and passageways are clear inside your home. </a:t>
            </a:r>
          </a:p>
          <a:p>
            <a:r>
              <a:rPr lang="en-US" dirty="0" smtClean="0"/>
              <a:t>Be sure your Christmas tree is mounted on a sturdy base so children, elderly persons or pets cannot pull it over on themselves.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1400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At Home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use display/tree lights ensure the wiring is not damaged or frayed.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Frayed or damaged wiring can cause a fire.</a:t>
            </a:r>
          </a:p>
          <a:p>
            <a:r>
              <a:rPr lang="en-US" dirty="0" smtClean="0"/>
              <a:t>Place your Christmas tree in water or wet sand to keep it green.</a:t>
            </a:r>
          </a:p>
          <a:p>
            <a:r>
              <a:rPr lang="en-US" dirty="0" smtClean="0"/>
              <a:t>Never place wrapping paper in your fireplace.</a:t>
            </a:r>
          </a:p>
          <a:p>
            <a:r>
              <a:rPr lang="en-US" dirty="0" smtClean="0"/>
              <a:t>Be diligent with lit candles.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383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376" y="1600200"/>
            <a:ext cx="6897248" cy="4525963"/>
          </a:xfrm>
        </p:spPr>
      </p:pic>
    </p:spTree>
    <p:extLst>
      <p:ext uri="{BB962C8B-B14F-4D97-AF65-F5344CB8AC3E}">
        <p14:creationId xmlns:p14="http://schemas.microsoft.com/office/powerpoint/2010/main" val="113772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Keep all car doors locked and windows closed while in and out of car.</a:t>
            </a:r>
          </a:p>
          <a:p>
            <a:r>
              <a:rPr lang="en-US" dirty="0" smtClean="0"/>
              <a:t>Remember to set your alarm.</a:t>
            </a:r>
          </a:p>
          <a:p>
            <a:r>
              <a:rPr lang="en-US" dirty="0" smtClean="0"/>
              <a:t>If you must shop at night, park in a well lit area.</a:t>
            </a:r>
          </a:p>
          <a:p>
            <a:r>
              <a:rPr lang="en-US" dirty="0" smtClean="0"/>
              <a:t>Avoid parking next to vans, trucks with camper shells or cars with tinted windows.</a:t>
            </a:r>
          </a:p>
          <a:p>
            <a:r>
              <a:rPr lang="en-US" dirty="0" smtClean="0"/>
              <a:t>Park as close as you can to your destination and take notice of where you parked.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61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Never leave your car unoccupied with the motor running or with children inside.  </a:t>
            </a:r>
            <a:r>
              <a:rPr lang="en-US" dirty="0" smtClean="0">
                <a:solidFill>
                  <a:srgbClr val="FF0000"/>
                </a:solidFill>
              </a:rPr>
              <a:t>NOT EVEN FOR A SECOND!  </a:t>
            </a:r>
          </a:p>
          <a:p>
            <a:r>
              <a:rPr lang="en-US" dirty="0" smtClean="0"/>
              <a:t>Do not leave packages or valuables on the seat of your car.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This creates a temptation for thieves.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If you must leave something in the car, lock it in the trunk or put it out of sight. </a:t>
            </a:r>
          </a:p>
          <a:p>
            <a:r>
              <a:rPr lang="en-US" dirty="0" smtClean="0"/>
              <a:t>Locate your keys prior to going to your car.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65924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1289</TotalTime>
  <Words>1267</Words>
  <Application>Microsoft Office PowerPoint</Application>
  <PresentationFormat>On-screen Show (4:3)</PresentationFormat>
  <Paragraphs>130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SAFETY DURING THE HOLIDAYS</vt:lpstr>
      <vt:lpstr>Vision Statement</vt:lpstr>
      <vt:lpstr>At Home</vt:lpstr>
      <vt:lpstr>At Home</vt:lpstr>
      <vt:lpstr>At Home</vt:lpstr>
      <vt:lpstr>At Home</vt:lpstr>
      <vt:lpstr>Driving</vt:lpstr>
      <vt:lpstr>Driving</vt:lpstr>
      <vt:lpstr>Driving</vt:lpstr>
      <vt:lpstr>Driving</vt:lpstr>
      <vt:lpstr>Driving </vt:lpstr>
      <vt:lpstr>ATM</vt:lpstr>
      <vt:lpstr>ATM</vt:lpstr>
      <vt:lpstr>Shopping</vt:lpstr>
      <vt:lpstr>Shopping</vt:lpstr>
      <vt:lpstr>Shopping</vt:lpstr>
      <vt:lpstr>Shopping</vt:lpstr>
      <vt:lpstr>Shopping</vt:lpstr>
      <vt:lpstr>Children</vt:lpstr>
      <vt:lpstr>Children</vt:lpstr>
      <vt:lpstr>Children</vt:lpstr>
      <vt:lpstr>Children</vt:lpstr>
      <vt:lpstr>Strangers At Your Door</vt:lpstr>
      <vt:lpstr>Strangers at Your Door</vt:lpstr>
      <vt:lpstr>Online Shopping</vt:lpstr>
      <vt:lpstr>Online Shopping</vt:lpstr>
      <vt:lpstr>Online Shopping Tips</vt:lpstr>
      <vt:lpstr>Online Shopping Tips</vt:lpstr>
      <vt:lpstr>S.C.A.M.</vt:lpstr>
      <vt:lpstr>STAY ALERT!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William Paterson University Public Safety</dc:title>
  <dc:creator>Rich</dc:creator>
  <cp:lastModifiedBy>Arp, Michael</cp:lastModifiedBy>
  <cp:revision>102</cp:revision>
  <cp:lastPrinted>2014-11-19T13:39:29Z</cp:lastPrinted>
  <dcterms:created xsi:type="dcterms:W3CDTF">2011-12-12T22:54:55Z</dcterms:created>
  <dcterms:modified xsi:type="dcterms:W3CDTF">2014-11-21T22:06:40Z</dcterms:modified>
</cp:coreProperties>
</file>